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02/03/1439</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02/03/1439</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02/03/1439</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02/03/1439</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02/03/1439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02/03/1439</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The Silent Way</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7239000" cy="6241446"/>
          </a:xfrm>
        </p:spPr>
        <p:txBody>
          <a:bodyPr/>
          <a:lstStyle/>
          <a:p>
            <a:pPr algn="just" rtl="0">
              <a:buNone/>
            </a:pPr>
            <a:r>
              <a:rPr lang="en-US" dirty="0" smtClean="0"/>
              <a:t>No fixed, linear, structured syllabus is followed. Language learning starts with what students previously know about the language and then things are built on it. Every time there should be recycling to what has been learned before starting with the new structure.</a:t>
            </a:r>
          </a:p>
          <a:p>
            <a:pPr algn="just" rtl="0">
              <a:buNone/>
            </a:pPr>
            <a:endParaRPr lang="en-US" dirty="0" smtClean="0"/>
          </a:p>
          <a:p>
            <a:pPr algn="just" rtl="0"/>
            <a:r>
              <a:rPr lang="en-US" dirty="0" smtClean="0"/>
              <a:t>Evaluation :</a:t>
            </a:r>
          </a:p>
          <a:p>
            <a:pPr algn="just" rtl="0">
              <a:buNone/>
            </a:pPr>
            <a:r>
              <a:rPr lang="en-US" dirty="0" smtClean="0"/>
              <a:t>No formal test is made. The teacher all the time is observing students and assessing their progress. The teacher should neither praise nor criticize students as such things may interfere with learning.</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7239000" cy="5955694"/>
          </a:xfrm>
        </p:spPr>
        <p:txBody>
          <a:bodyPr/>
          <a:lstStyle/>
          <a:p>
            <a:pPr algn="l" rtl="0"/>
            <a:r>
              <a:rPr lang="en-US" dirty="0" smtClean="0"/>
              <a:t>Students’ Errors :</a:t>
            </a:r>
          </a:p>
          <a:p>
            <a:pPr algn="l" rtl="0">
              <a:buNone/>
            </a:pPr>
            <a:r>
              <a:rPr lang="en-US" dirty="0" smtClean="0"/>
              <a:t>Errors are seen as a natural and important part of language learning. They help the teacher to focus on the language areas where further work is needed. </a:t>
            </a:r>
          </a:p>
          <a:p>
            <a:pPr algn="l" rtl="0">
              <a:buNone/>
            </a:pPr>
            <a:r>
              <a:rPr lang="en-US" dirty="0" smtClean="0"/>
              <a:t>Self – correction is made by the students. Students should learn not to get everything ready-made from the teacher. When the student cannot correct the error, he/she should turn to other students for help. If the two techniques are not available, the teacher then can provide the correct form, but only as a last resort.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7239000" cy="5884256"/>
          </a:xfrm>
        </p:spPr>
        <p:txBody>
          <a:bodyPr/>
          <a:lstStyle/>
          <a:p>
            <a:pPr algn="l" rtl="0"/>
            <a:r>
              <a:rPr lang="en-US" dirty="0" smtClean="0"/>
              <a:t>The role of the native language</a:t>
            </a:r>
          </a:p>
          <a:p>
            <a:pPr algn="l" rtl="0">
              <a:buNone/>
            </a:pPr>
            <a:r>
              <a:rPr lang="en-US" dirty="0" smtClean="0"/>
              <a:t>No translation. Meaning is made clear through students’ perceptions</a:t>
            </a:r>
          </a:p>
          <a:p>
            <a:pPr algn="l" rtl="0">
              <a:buNone/>
            </a:pPr>
            <a:r>
              <a:rPr lang="en-US" dirty="0" smtClean="0"/>
              <a:t>The native language can be exploited in making instructions or through getting feedback</a:t>
            </a:r>
          </a:p>
          <a:p>
            <a:pPr algn="l" rtl="0">
              <a:buNone/>
            </a:pPr>
            <a:r>
              <a:rPr lang="en-US" dirty="0" smtClean="0"/>
              <a:t>Also, students’ native language can be exploited as previous knowledge upon which the syllabus is built</a:t>
            </a:r>
          </a:p>
          <a:p>
            <a:pPr algn="l" rtl="0">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techniques</a:t>
            </a:r>
            <a:endParaRPr lang="ar-IQ" dirty="0"/>
          </a:p>
        </p:txBody>
      </p:sp>
      <p:sp>
        <p:nvSpPr>
          <p:cNvPr id="3" name="عنصر نائب للمحتوى 2"/>
          <p:cNvSpPr>
            <a:spLocks noGrp="1"/>
          </p:cNvSpPr>
          <p:nvPr>
            <p:ph idx="1"/>
          </p:nvPr>
        </p:nvSpPr>
        <p:spPr/>
        <p:txBody>
          <a:bodyPr/>
          <a:lstStyle/>
          <a:p>
            <a:pPr algn="l" rtl="0"/>
            <a:r>
              <a:rPr lang="en-US" dirty="0" smtClean="0"/>
              <a:t>Sound – </a:t>
            </a:r>
            <a:r>
              <a:rPr lang="en-US" dirty="0" err="1" smtClean="0"/>
              <a:t>colour</a:t>
            </a:r>
            <a:r>
              <a:rPr lang="en-US" dirty="0" smtClean="0"/>
              <a:t> chart</a:t>
            </a:r>
          </a:p>
          <a:p>
            <a:pPr algn="l" rtl="0"/>
            <a:r>
              <a:rPr lang="en-US" dirty="0" smtClean="0"/>
              <a:t>Teacher’s silence</a:t>
            </a:r>
          </a:p>
          <a:p>
            <a:pPr algn="l" rtl="0"/>
            <a:r>
              <a:rPr lang="en-US" dirty="0" smtClean="0"/>
              <a:t>Peer Correction</a:t>
            </a:r>
          </a:p>
          <a:p>
            <a:pPr algn="l" rtl="0"/>
            <a:r>
              <a:rPr lang="en-US" dirty="0" smtClean="0"/>
              <a:t>Rods</a:t>
            </a:r>
          </a:p>
          <a:p>
            <a:pPr algn="l" rtl="0"/>
            <a:r>
              <a:rPr lang="en-US" dirty="0" smtClean="0"/>
              <a:t>Self-correction gestures</a:t>
            </a:r>
          </a:p>
          <a:p>
            <a:pPr algn="l" rtl="0"/>
            <a:r>
              <a:rPr lang="en-US" dirty="0" smtClean="0"/>
              <a:t>Word chart</a:t>
            </a:r>
          </a:p>
          <a:p>
            <a:pPr algn="l" rtl="0"/>
            <a:r>
              <a:rPr lang="en-US" dirty="0" smtClean="0"/>
              <a:t>Fidel Charts</a:t>
            </a:r>
          </a:p>
          <a:p>
            <a:pPr algn="l" rtl="0"/>
            <a:r>
              <a:rPr lang="en-US" smtClean="0"/>
              <a:t>Structured Feedback</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Advantages</a:t>
            </a:r>
            <a:endParaRPr lang="ar-IQ" dirty="0"/>
          </a:p>
        </p:txBody>
      </p:sp>
      <p:sp>
        <p:nvSpPr>
          <p:cNvPr id="3" name="عنصر نائب للمحتوى 2"/>
          <p:cNvSpPr>
            <a:spLocks noGrp="1"/>
          </p:cNvSpPr>
          <p:nvPr>
            <p:ph idx="1"/>
          </p:nvPr>
        </p:nvSpPr>
        <p:spPr/>
        <p:txBody>
          <a:bodyPr/>
          <a:lstStyle/>
          <a:p>
            <a:pPr marL="514350" indent="-514350" algn="l" rtl="0">
              <a:buAutoNum type="arabicPeriod"/>
            </a:pPr>
            <a:r>
              <a:rPr lang="en-US" dirty="0" smtClean="0"/>
              <a:t>Students are active</a:t>
            </a:r>
          </a:p>
          <a:p>
            <a:pPr marL="514350" indent="-514350" algn="l" rtl="0">
              <a:buAutoNum type="arabicPeriod"/>
            </a:pPr>
            <a:r>
              <a:rPr lang="en-US" dirty="0" smtClean="0"/>
              <a:t>It develops students’ independence, self-reliance , confidence and self-esteem, and this enhances learning</a:t>
            </a:r>
          </a:p>
          <a:p>
            <a:pPr marL="514350" indent="-514350" algn="l" rtl="0">
              <a:buAutoNum type="arabicPeriod"/>
            </a:pPr>
            <a:r>
              <a:rPr lang="en-US" dirty="0" smtClean="0"/>
              <a:t>It encourages students to cooperate</a:t>
            </a:r>
          </a:p>
          <a:p>
            <a:pPr marL="514350" indent="-514350" algn="l" rtl="0">
              <a:buAutoNum type="arabicPeriod"/>
            </a:pPr>
            <a:r>
              <a:rPr lang="en-US" dirty="0" smtClean="0"/>
              <a:t> It emphasizes that students should feel comfortable to learn efficiently</a:t>
            </a:r>
          </a:p>
          <a:p>
            <a:pPr marL="514350" indent="-514350" algn="l" rtl="0">
              <a:buAutoNum type="arabicPeriod"/>
            </a:pPr>
            <a:r>
              <a:rPr lang="en-US" dirty="0" smtClean="0"/>
              <a:t>Classes are </a:t>
            </a:r>
            <a:r>
              <a:rPr lang="en-US" dirty="0" smtClean="0"/>
              <a:t>learner-centered</a:t>
            </a:r>
          </a:p>
          <a:p>
            <a:pPr marL="514350" indent="-514350" algn="l" rtl="0">
              <a:buAutoNum type="arabicPeriod"/>
            </a:pPr>
            <a:r>
              <a:rPr lang="en-US" dirty="0" smtClean="0"/>
              <a:t>Learning is facilitated by accompanying (mediating) physical </a:t>
            </a:r>
            <a:r>
              <a:rPr lang="en-US" dirty="0" smtClean="0"/>
              <a:t>objects ( charts </a:t>
            </a:r>
            <a:r>
              <a:rPr lang="en-US" smtClean="0"/>
              <a:t>and rods )</a:t>
            </a:r>
            <a:endParaRPr lang="en-US" dirty="0" smtClean="0"/>
          </a:p>
          <a:p>
            <a:pPr marL="514350" indent="-514350" algn="l" rtl="0">
              <a:buAutoNum type="arabicPeriod"/>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Disadvantages</a:t>
            </a:r>
            <a:endParaRPr lang="ar-IQ" dirty="0"/>
          </a:p>
        </p:txBody>
      </p:sp>
      <p:sp>
        <p:nvSpPr>
          <p:cNvPr id="3" name="عنصر نائب للمحتوى 2"/>
          <p:cNvSpPr>
            <a:spLocks noGrp="1"/>
          </p:cNvSpPr>
          <p:nvPr>
            <p:ph idx="1"/>
          </p:nvPr>
        </p:nvSpPr>
        <p:spPr/>
        <p:txBody>
          <a:bodyPr/>
          <a:lstStyle/>
          <a:p>
            <a:pPr marL="514350" indent="-514350" algn="l" rtl="0">
              <a:buAutoNum type="arabicPeriod"/>
            </a:pPr>
            <a:r>
              <a:rPr lang="en-US" dirty="0" smtClean="0"/>
              <a:t>Not suitable for large classes</a:t>
            </a:r>
          </a:p>
          <a:p>
            <a:pPr marL="514350" indent="-514350" algn="l" rtl="0">
              <a:buAutoNum type="arabicPeriod"/>
            </a:pPr>
            <a:r>
              <a:rPr lang="en-US" dirty="0" smtClean="0"/>
              <a:t>It doesn’t teach all language skills</a:t>
            </a:r>
          </a:p>
          <a:p>
            <a:pPr marL="514350" indent="-514350" algn="l" rtl="0">
              <a:buAutoNum type="arabicPeriod"/>
            </a:pPr>
            <a:r>
              <a:rPr lang="en-US" dirty="0" smtClean="0"/>
              <a:t>Only speaking and pronunciation are emphasized, less attention is given to reading and writing</a:t>
            </a:r>
          </a:p>
          <a:p>
            <a:pPr marL="514350" indent="-514350" algn="l" rtl="0">
              <a:buAutoNum type="arabicPeriod"/>
            </a:pPr>
            <a:r>
              <a:rPr lang="en-US" dirty="0" smtClean="0"/>
              <a:t>Some grammatical structures need to be explained by the teacher who is silent here</a:t>
            </a:r>
          </a:p>
          <a:p>
            <a:pPr marL="514350" indent="-514350" algn="l" rtl="0">
              <a:buAutoNum type="arabicPeriod"/>
            </a:pPr>
            <a:r>
              <a:rPr lang="en-US" dirty="0" smtClean="0"/>
              <a:t>No clear syllabus</a:t>
            </a:r>
          </a:p>
          <a:p>
            <a:pPr marL="514350" indent="-514350" algn="l" rtl="0">
              <a:buAutoNum type="arabicPeriod"/>
            </a:pPr>
            <a:r>
              <a:rPr lang="en-US" dirty="0" smtClean="0"/>
              <a:t>It takes long time </a:t>
            </a:r>
          </a:p>
          <a:p>
            <a:pPr marL="514350" indent="-514350" algn="l" rtl="0">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Introduction</a:t>
            </a:r>
            <a:endParaRPr lang="ar-IQ" dirty="0"/>
          </a:p>
        </p:txBody>
      </p:sp>
      <p:sp>
        <p:nvSpPr>
          <p:cNvPr id="3" name="عنصر نائب للمحتوى 2"/>
          <p:cNvSpPr>
            <a:spLocks noGrp="1"/>
          </p:cNvSpPr>
          <p:nvPr>
            <p:ph idx="1"/>
          </p:nvPr>
        </p:nvSpPr>
        <p:spPr/>
        <p:txBody>
          <a:bodyPr/>
          <a:lstStyle/>
          <a:p>
            <a:pPr algn="just" rtl="0">
              <a:buFont typeface="Wingdings" pitchFamily="2" charset="2"/>
              <a:buChar char="Ø"/>
            </a:pPr>
            <a:r>
              <a:rPr lang="en-US" dirty="0" smtClean="0"/>
              <a:t>Based on the Cognitive Code Approach                 ( Language must not be considered a product of habit formation, but rather of rule formation )</a:t>
            </a:r>
          </a:p>
          <a:p>
            <a:pPr algn="just" rtl="0">
              <a:buFont typeface="Wingdings" pitchFamily="2" charset="2"/>
              <a:buChar char="Ø"/>
            </a:pPr>
            <a:r>
              <a:rPr lang="en-US" dirty="0" smtClean="0"/>
              <a:t>The Silent Way is one of the language teaching methods that adopted this principles.</a:t>
            </a:r>
          </a:p>
          <a:p>
            <a:pPr algn="just" rtl="0">
              <a:buFont typeface="Wingdings" pitchFamily="2" charset="2"/>
              <a:buChar char="Ø"/>
            </a:pPr>
            <a:r>
              <a:rPr lang="en-US" dirty="0" smtClean="0"/>
              <a:t>Caleb </a:t>
            </a:r>
            <a:r>
              <a:rPr lang="en-US" dirty="0" err="1" smtClean="0"/>
              <a:t>Gattegno</a:t>
            </a:r>
            <a:r>
              <a:rPr lang="en-US" dirty="0" smtClean="0"/>
              <a:t> introduced this method in 1963, in his book </a:t>
            </a:r>
            <a:r>
              <a:rPr lang="en-US" i="1" dirty="0" smtClean="0"/>
              <a:t>TEACHING FOREIGN LANGUAGES IN SCHOOLS</a:t>
            </a:r>
            <a:r>
              <a:rPr lang="en-US"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7239000" cy="6241446"/>
          </a:xfrm>
        </p:spPr>
        <p:txBody>
          <a:bodyPr/>
          <a:lstStyle/>
          <a:p>
            <a:pPr algn="l" rtl="0">
              <a:buFont typeface="Wingdings" pitchFamily="2" charset="2"/>
              <a:buChar char="Ø"/>
            </a:pPr>
            <a:r>
              <a:rPr lang="en-US" dirty="0" smtClean="0"/>
              <a:t>The method depends on the following criteria :</a:t>
            </a:r>
          </a:p>
          <a:p>
            <a:pPr marL="514350" indent="-514350" algn="l" rtl="0">
              <a:buAutoNum type="arabicPeriod"/>
            </a:pPr>
            <a:r>
              <a:rPr lang="en-US" dirty="0" smtClean="0"/>
              <a:t>Students bring with them their knowledge about the target language, and the teacher should build on this knowledge</a:t>
            </a:r>
          </a:p>
          <a:p>
            <a:pPr marL="514350" indent="-514350" algn="l" rtl="0">
              <a:buAutoNum type="arabicPeriod"/>
            </a:pPr>
            <a:r>
              <a:rPr lang="en-US" dirty="0" smtClean="0"/>
              <a:t>The method emphasizes learner autonomy (independence) and active participation</a:t>
            </a:r>
          </a:p>
          <a:p>
            <a:pPr marL="514350" indent="-514350" algn="l" rtl="0">
              <a:buAutoNum type="arabicPeriod"/>
            </a:pPr>
            <a:r>
              <a:rPr lang="en-US" dirty="0" smtClean="0"/>
              <a:t>Teacher’s silence is seen as a teaching tool.</a:t>
            </a:r>
          </a:p>
          <a:p>
            <a:pPr marL="514350" indent="-514350" algn="l" rtl="0">
              <a:buAutoNum type="arabicPeriod"/>
            </a:pPr>
            <a:r>
              <a:rPr lang="en-US" dirty="0" smtClean="0"/>
              <a:t>The teacher uses a mixture of silence and gestures to attract students’ attention, to get responses from the, and to encourage them to correct their own errors.</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7239000" cy="6170008"/>
          </a:xfrm>
        </p:spPr>
        <p:txBody>
          <a:bodyPr>
            <a:normAutofit fontScale="92500" lnSpcReduction="20000"/>
          </a:bodyPr>
          <a:lstStyle/>
          <a:p>
            <a:pPr algn="l" rtl="0">
              <a:buNone/>
            </a:pPr>
            <a:r>
              <a:rPr lang="en-US" dirty="0" smtClean="0"/>
              <a:t>5. The teacher works with the students, and the students work on language</a:t>
            </a:r>
          </a:p>
          <a:p>
            <a:pPr algn="l" rtl="0">
              <a:buNone/>
            </a:pPr>
            <a:r>
              <a:rPr lang="en-US" dirty="0" smtClean="0"/>
              <a:t>6. Teaching should not interfere with learning, teaching should be subordinated to learning</a:t>
            </a:r>
          </a:p>
          <a:p>
            <a:pPr algn="l" rtl="0">
              <a:buNone/>
            </a:pPr>
            <a:r>
              <a:rPr lang="en-US" dirty="0" smtClean="0"/>
              <a:t>7. Errors are inevitable, teachers must consider them as the students’ attempt of learning</a:t>
            </a:r>
          </a:p>
          <a:p>
            <a:pPr algn="l" rtl="0">
              <a:buNone/>
            </a:pPr>
            <a:r>
              <a:rPr lang="en-US" dirty="0" smtClean="0"/>
              <a:t>Notes:</a:t>
            </a:r>
          </a:p>
          <a:p>
            <a:pPr algn="just" rtl="0">
              <a:buNone/>
            </a:pPr>
            <a:r>
              <a:rPr lang="en-US" sz="4400" dirty="0" smtClean="0"/>
              <a:t>These criteria put the Silent Way in the tradition of discovery learning, that sees learning as a creative problem – solving activity.</a:t>
            </a:r>
          </a:p>
          <a:p>
            <a:pPr algn="just" rtl="0">
              <a:buNone/>
            </a:pPr>
            <a:r>
              <a:rPr lang="en-US" sz="4400" dirty="0" smtClean="0"/>
              <a:t>The class meets for two hours, three days a week.</a:t>
            </a:r>
            <a:endParaRPr lang="ar-IQ"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Principles</a:t>
            </a:r>
            <a:endParaRPr lang="ar-IQ" dirty="0"/>
          </a:p>
        </p:txBody>
      </p:sp>
      <p:sp>
        <p:nvSpPr>
          <p:cNvPr id="3" name="عنصر نائب للمحتوى 2"/>
          <p:cNvSpPr>
            <a:spLocks noGrp="1"/>
          </p:cNvSpPr>
          <p:nvPr>
            <p:ph idx="1"/>
          </p:nvPr>
        </p:nvSpPr>
        <p:spPr/>
        <p:txBody>
          <a:bodyPr/>
          <a:lstStyle/>
          <a:p>
            <a:pPr algn="l" rtl="0"/>
            <a:r>
              <a:rPr lang="en-US" dirty="0" smtClean="0"/>
              <a:t>Teacher’s Goal : Students use language for self-expression through developing independence.</a:t>
            </a:r>
          </a:p>
          <a:p>
            <a:pPr algn="l" rtl="0"/>
            <a:r>
              <a:rPr lang="en-US" dirty="0" smtClean="0"/>
              <a:t>Teacher’s / Students’ roles : The teacher is like a technician or an engineer; the teacher should focus students’ attention, design activities through which the students can develop self – reliance in learning</a:t>
            </a:r>
          </a:p>
          <a:p>
            <a:pPr algn="l" rtl="0">
              <a:buNone/>
            </a:pPr>
            <a:r>
              <a:rPr lang="en-US" dirty="0" smtClean="0"/>
              <a:t>As for the students, they are active, independent, learning is their responsibility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7239000" cy="6241446"/>
          </a:xfrm>
        </p:spPr>
        <p:txBody>
          <a:bodyPr/>
          <a:lstStyle/>
          <a:p>
            <a:pPr algn="l" rtl="0"/>
            <a:r>
              <a:rPr lang="en-US" dirty="0" smtClean="0"/>
              <a:t>Characteristics of the teaching / learning process :</a:t>
            </a:r>
          </a:p>
          <a:p>
            <a:pPr algn="l" rtl="0">
              <a:buNone/>
            </a:pPr>
            <a:r>
              <a:rPr lang="en-US" dirty="0" smtClean="0"/>
              <a:t>Language learning starts with its basic units : sounds</a:t>
            </a:r>
          </a:p>
          <a:p>
            <a:pPr algn="l" rtl="0">
              <a:buNone/>
            </a:pPr>
            <a:r>
              <a:rPr lang="en-US" dirty="0" smtClean="0"/>
              <a:t>Sounds are learned through </a:t>
            </a:r>
            <a:r>
              <a:rPr lang="en-US" dirty="0" err="1" smtClean="0"/>
              <a:t>coloured</a:t>
            </a:r>
            <a:r>
              <a:rPr lang="en-US" dirty="0" smtClean="0"/>
              <a:t> – sound chart</a:t>
            </a:r>
          </a:p>
          <a:p>
            <a:pPr algn="l" rtl="0">
              <a:buNone/>
            </a:pPr>
            <a:r>
              <a:rPr lang="en-US" dirty="0" smtClean="0"/>
              <a:t>Language learning starts with what learners know about language</a:t>
            </a:r>
          </a:p>
          <a:p>
            <a:pPr algn="l" rtl="0">
              <a:buNone/>
            </a:pPr>
            <a:r>
              <a:rPr lang="en-US" dirty="0" smtClean="0"/>
              <a:t>Starting with sounds should be based on the sounds similar to the ones found in the students’ native language</a:t>
            </a:r>
          </a:p>
          <a:p>
            <a:pPr algn="l" rtl="0">
              <a:buNone/>
            </a:pPr>
            <a:r>
              <a:rPr lang="en-US" dirty="0" smtClean="0"/>
              <a:t>The same </a:t>
            </a:r>
            <a:r>
              <a:rPr lang="en-US" dirty="0" err="1" smtClean="0"/>
              <a:t>colours</a:t>
            </a:r>
            <a:r>
              <a:rPr lang="en-US" dirty="0" smtClean="0"/>
              <a:t> in the sounds chart are used in the </a:t>
            </a:r>
            <a:r>
              <a:rPr lang="en-US" dirty="0" err="1" smtClean="0"/>
              <a:t>colour</a:t>
            </a:r>
            <a:r>
              <a:rPr lang="en-US" dirty="0" smtClean="0"/>
              <a:t>-coded </a:t>
            </a:r>
            <a:r>
              <a:rPr lang="en-US" dirty="0" err="1" smtClean="0"/>
              <a:t>fidel</a:t>
            </a:r>
            <a:r>
              <a:rPr lang="en-US" dirty="0" smtClean="0"/>
              <a:t> chart to teach spelling</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7239000" cy="6027132"/>
          </a:xfrm>
        </p:spPr>
        <p:txBody>
          <a:bodyPr/>
          <a:lstStyle/>
          <a:p>
            <a:pPr algn="l" rtl="0">
              <a:buNone/>
            </a:pPr>
            <a:r>
              <a:rPr lang="en-US" dirty="0" smtClean="0"/>
              <a:t>Reading and pronouncing words is done through the </a:t>
            </a:r>
            <a:r>
              <a:rPr lang="en-US" dirty="0" err="1" smtClean="0"/>
              <a:t>colour</a:t>
            </a:r>
            <a:r>
              <a:rPr lang="en-US" dirty="0" smtClean="0"/>
              <a:t>-coded word chart</a:t>
            </a:r>
          </a:p>
          <a:p>
            <a:pPr algn="l" rtl="0">
              <a:buNone/>
            </a:pPr>
            <a:r>
              <a:rPr lang="en-US" dirty="0" smtClean="0"/>
              <a:t>Language structures are learned through a situation</a:t>
            </a:r>
          </a:p>
          <a:p>
            <a:pPr algn="l" rtl="0">
              <a:buNone/>
            </a:pPr>
            <a:r>
              <a:rPr lang="en-US" dirty="0" smtClean="0"/>
              <a:t>The teacher guides the students to discover the structures and pronunciation through cues</a:t>
            </a:r>
          </a:p>
          <a:p>
            <a:pPr algn="l" rtl="0">
              <a:buNone/>
            </a:pPr>
            <a:r>
              <a:rPr lang="en-US" dirty="0" smtClean="0"/>
              <a:t>Students’ errors can be useful to the teacher as evidence of where the language is unclear to students, and hence more work has to be done</a:t>
            </a:r>
          </a:p>
          <a:p>
            <a:pPr algn="l" rtl="0">
              <a:buNone/>
            </a:pPr>
            <a:r>
              <a:rPr lang="en-US" dirty="0" smtClean="0"/>
              <a:t>Students practice the target language structures without repetition and model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7239000" cy="6241446"/>
          </a:xfrm>
        </p:spPr>
        <p:txBody>
          <a:bodyPr/>
          <a:lstStyle/>
          <a:p>
            <a:pPr algn="l" rtl="0">
              <a:buNone/>
            </a:pPr>
            <a:r>
              <a:rPr lang="en-US" dirty="0" smtClean="0"/>
              <a:t>Students develop autonomy by exploring language by themselves</a:t>
            </a:r>
          </a:p>
          <a:p>
            <a:pPr algn="l" rtl="0">
              <a:buNone/>
            </a:pPr>
            <a:r>
              <a:rPr lang="en-US" dirty="0" smtClean="0"/>
              <a:t>Teacher get feedback from students at the end of the class. Feedback is to describe either their reactions to the lesson or what they have learned</a:t>
            </a:r>
          </a:p>
          <a:p>
            <a:pPr algn="l" rtl="0">
              <a:buNone/>
            </a:pPr>
            <a:endParaRPr lang="en-US" dirty="0" smtClean="0"/>
          </a:p>
          <a:p>
            <a:pPr algn="l" rtl="0">
              <a:buFont typeface="Wingdings" pitchFamily="2" charset="2"/>
              <a:buChar char="v"/>
            </a:pPr>
            <a:r>
              <a:rPr lang="en-US" dirty="0" smtClean="0"/>
              <a:t>Interaction</a:t>
            </a:r>
          </a:p>
          <a:p>
            <a:pPr algn="l" rtl="0">
              <a:buNone/>
            </a:pPr>
            <a:r>
              <a:rPr lang="en-US" dirty="0" smtClean="0"/>
              <a:t>Mainly it is student – teacher interaction.</a:t>
            </a:r>
          </a:p>
          <a:p>
            <a:pPr algn="l" rtl="0">
              <a:buNone/>
            </a:pPr>
            <a:r>
              <a:rPr lang="en-US" dirty="0" smtClean="0"/>
              <a:t>The teacher is silent, yet active</a:t>
            </a:r>
          </a:p>
          <a:p>
            <a:pPr algn="l" rtl="0">
              <a:buNone/>
            </a:pPr>
            <a:r>
              <a:rPr lang="en-US" dirty="0" smtClean="0"/>
              <a:t>Student – student is desirable and encouraged as students learn from each other.</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7239000" cy="6098570"/>
          </a:xfrm>
        </p:spPr>
        <p:txBody>
          <a:bodyPr/>
          <a:lstStyle/>
          <a:p>
            <a:pPr algn="just" rtl="0"/>
            <a:r>
              <a:rPr lang="en-US" dirty="0" smtClean="0"/>
              <a:t>Students’ Feelings : Teacher should observe students’ reactions to make sure that negative feelings would not interfere with their learning. Feedback is useful here.</a:t>
            </a:r>
          </a:p>
          <a:p>
            <a:pPr algn="just" rtl="0"/>
            <a:r>
              <a:rPr lang="en-US" dirty="0" smtClean="0"/>
              <a:t>View towards Language / culture : Languages share a number of features, yet each language is unique, and culture is represented in language.</a:t>
            </a:r>
          </a:p>
          <a:p>
            <a:pPr algn="just" rtl="0"/>
            <a:r>
              <a:rPr lang="en-US" dirty="0" smtClean="0"/>
              <a:t>Language components / skills taught :</a:t>
            </a:r>
          </a:p>
          <a:p>
            <a:pPr algn="just" rtl="0">
              <a:buNone/>
            </a:pPr>
            <a:r>
              <a:rPr lang="en-US" dirty="0" smtClean="0"/>
              <a:t>Sounds, grammar , limited vocabulary at the beginning</a:t>
            </a:r>
          </a:p>
          <a:p>
            <a:pPr algn="just" rtl="0">
              <a:buNone/>
            </a:pPr>
            <a:r>
              <a:rPr lang="en-US" dirty="0" smtClean="0"/>
              <a:t>All skills are emphasized, oral work is done first and then the students read and write what have been </a:t>
            </a:r>
            <a:r>
              <a:rPr lang="en-US" dirty="0" err="1" smtClean="0"/>
              <a:t>practised</a:t>
            </a:r>
            <a:r>
              <a:rPr lang="en-US" dirty="0" smtClean="0"/>
              <a:t> orally</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329</TotalTime>
  <Words>931</Words>
  <PresentationFormat>عرض على الشاشة (3:4)‏</PresentationFormat>
  <Paragraphs>77</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وافر</vt:lpstr>
      <vt:lpstr>The Silent Way</vt:lpstr>
      <vt:lpstr>Introduction</vt:lpstr>
      <vt:lpstr>الشريحة 3</vt:lpstr>
      <vt:lpstr>الشريحة 4</vt:lpstr>
      <vt:lpstr>Principles</vt:lpstr>
      <vt:lpstr>الشريحة 6</vt:lpstr>
      <vt:lpstr>الشريحة 7</vt:lpstr>
      <vt:lpstr>الشريحة 8</vt:lpstr>
      <vt:lpstr>الشريحة 9</vt:lpstr>
      <vt:lpstr>الشريحة 10</vt:lpstr>
      <vt:lpstr>الشريحة 11</vt:lpstr>
      <vt:lpstr>الشريحة 12</vt:lpstr>
      <vt:lpstr>techniques</vt:lpstr>
      <vt:lpstr>Advantages</vt:lpstr>
      <vt:lpstr>Disadvantages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Silent Way</dc:title>
  <dc:creator>acer-</dc:creator>
  <cp:lastModifiedBy>ALI SAHIUNY</cp:lastModifiedBy>
  <cp:revision>48</cp:revision>
  <dcterms:created xsi:type="dcterms:W3CDTF">2017-11-13T17:53:15Z</dcterms:created>
  <dcterms:modified xsi:type="dcterms:W3CDTF">2017-11-20T20:36:27Z</dcterms:modified>
</cp:coreProperties>
</file>